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74" r:id="rId27"/>
    <p:sldId id="335" r:id="rId28"/>
    <p:sldId id="371" r:id="rId29"/>
    <p:sldId id="367" r:id="rId30"/>
    <p:sldId id="36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9"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Lst>
        </p14:section>
        <p14:section name="Distribution Substation Devices" id="{19277984-B46C-4FA6-A4F2-54C2AD7F5F9A}">
          <p14:sldIdLst>
            <p14:sldId id="335"/>
            <p14:sldId id="371"/>
            <p14:sldId id="367"/>
            <p14:sldId id="36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408"/>
            <p14:sldId id="351"/>
            <p14:sldId id="386"/>
            <p14:sldId id="387"/>
            <p14:sldId id="389"/>
            <p14:sldId id="352"/>
            <p14:sldId id="395"/>
            <p14:sldId id="396"/>
            <p14:sldId id="391"/>
            <p14:sldId id="390"/>
            <p14:sldId id="392"/>
            <p14:sldId id="393"/>
            <p14:sldId id="394"/>
            <p14:sldId id="379"/>
            <p14:sldId id="350"/>
            <p14:sldId id="380"/>
            <p14:sldId id="381"/>
            <p14:sldId id="382"/>
            <p14:sldId id="383"/>
            <p14:sldId id="384"/>
            <p14:sldId id="378"/>
            <p14:sldId id="385"/>
            <p14:sldId id="354"/>
            <p14:sldId id="361"/>
            <p14:sldId id="375"/>
            <p14:sldId id="376"/>
            <p14:sldId id="377"/>
            <p14:sldId id="397"/>
            <p14:sldId id="4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10" autoAdjust="0"/>
    <p:restoredTop sz="94660" autoAdjust="0"/>
  </p:normalViewPr>
  <p:slideViewPr>
    <p:cSldViewPr>
      <p:cViewPr varScale="1">
        <p:scale>
          <a:sx n="139" d="100"/>
          <a:sy n="139" d="100"/>
        </p:scale>
        <p:origin x="-138" y="-108"/>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12/29/2011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12/29/2011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3048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a:t>
            </a:r>
            <a:r>
              <a:rPr lang="en-US" sz="2400" dirty="0" smtClean="0"/>
              <a:t>IED</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must be based on industry standards and strong networking ability, such as Ethernet, TCP/IP, UNIX, Windows 2000 or XP, Linux, etc.</a:t>
            </a:r>
          </a:p>
          <a:p>
            <a:endParaRPr lang="en-US" sz="2000" dirty="0" smtClean="0"/>
          </a:p>
          <a:p>
            <a:r>
              <a:rPr lang="en-US" sz="2000" dirty="0" smtClean="0"/>
              <a:t>It must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must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endParaRPr lang="en-US" sz="2000" dirty="0"/>
          </a:p>
          <a:p>
            <a:pPr lvl="1"/>
            <a:r>
              <a:rPr lang="en-US" dirty="0" smtClean="0"/>
              <a:t>Connects RTUs to supervisory system.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227013" lvl="1" indent="-227013"/>
            <a:r>
              <a:rPr lang="en-US" sz="2200" dirty="0" smtClean="0"/>
              <a:t>Originally developed jointly by Motorola and IBM in early 1980’s.</a:t>
            </a:r>
          </a:p>
          <a:p>
            <a:pPr marL="227013" lvl="1" indent="-227013"/>
            <a:r>
              <a:rPr lang="en-US" sz="2200" dirty="0" smtClean="0"/>
              <a:t>ARDIS is optimized for short message applications that are relatively insensitive to the transmission delay.</a:t>
            </a:r>
          </a:p>
          <a:p>
            <a:pPr marL="227013" lvl="1" indent="-227013"/>
            <a:r>
              <a:rPr lang="en-US" sz="2200" dirty="0" smtClean="0"/>
              <a:t>ARDIS uses connection oriented protocols well suited for host/terminal applications.</a:t>
            </a:r>
          </a:p>
          <a:p>
            <a:pPr marL="227013" lvl="1" indent="-227013"/>
            <a:r>
              <a:rPr lang="en-US" sz="2200" dirty="0" smtClean="0"/>
              <a:t>As a radio based service, ARDIS can be expected to be immune to most of the Electromagnetic Compatibility (EMC) issues associated with substations.</a:t>
            </a:r>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dial-up modem is very straight forward and plenty of off-the shelf components are available giving users plenty of options.</a:t>
            </a:r>
          </a:p>
          <a:p>
            <a:r>
              <a:rPr lang="en-US" sz="2200" dirty="0" smtClean="0"/>
              <a:t>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 (TCP/IP)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MHz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 kbps.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This protocol arose from the need for common communication across the utility enterprise.</a:t>
            </a:r>
          </a:p>
          <a:p>
            <a:pPr marL="174625" lvl="1" indent="-174625" algn="just"/>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or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53147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800" dirty="0">
                <a:cs typeface="Times New Roman" pitchFamily="18" charset="0"/>
              </a:rPr>
              <a:t>Main purpose is to step down the voltage from transmission levels to levels appropriate for local distribution. </a:t>
            </a:r>
          </a:p>
          <a:p>
            <a:pPr algn="just"/>
            <a:endParaRPr lang="en-US" sz="1000" dirty="0" smtClean="0">
              <a:cs typeface="Times New Roman" pitchFamily="18" charset="0"/>
            </a:endParaRPr>
          </a:p>
          <a:p>
            <a:pPr algn="just"/>
            <a:r>
              <a:rPr lang="en-US" sz="1800" dirty="0" smtClean="0">
                <a:cs typeface="Times New Roman" pitchFamily="18" charset="0"/>
              </a:rPr>
              <a:t>May </a:t>
            </a:r>
            <a:r>
              <a:rPr lang="en-US" sz="1800" dirty="0">
                <a:cs typeface="Times New Roman" pitchFamily="18" charset="0"/>
              </a:rPr>
              <a:t>also isolate faults and/or regulate voltage.</a:t>
            </a:r>
          </a:p>
          <a:p>
            <a:pPr algn="just"/>
            <a:endParaRPr lang="en-US" sz="1000" dirty="0" smtClean="0">
              <a:cs typeface="Times New Roman" pitchFamily="18" charset="0"/>
            </a:endParaRPr>
          </a:p>
          <a:p>
            <a:pPr algn="just"/>
            <a:r>
              <a:rPr lang="en-US" sz="1800" dirty="0" smtClean="0">
                <a:cs typeface="Times New Roman" pitchFamily="18" charset="0"/>
              </a:rPr>
              <a:t>Usually </a:t>
            </a:r>
            <a:r>
              <a:rPr lang="en-US" sz="1800" dirty="0">
                <a:cs typeface="Times New Roman" pitchFamily="18" charset="0"/>
              </a:rPr>
              <a:t>characterized by voltages up to 230 kV on the primary side and </a:t>
            </a:r>
            <a:r>
              <a:rPr lang="en-US" sz="1800" dirty="0" smtClean="0">
                <a:cs typeface="Times New Roman" pitchFamily="18" charset="0"/>
              </a:rPr>
              <a:t>12.5</a:t>
            </a:r>
            <a:r>
              <a:rPr lang="en-US" sz="1800" dirty="0" smtClean="0">
                <a:latin typeface="Symbol" pitchFamily="18" charset="2"/>
                <a:cs typeface="Times New Roman" pitchFamily="18" charset="0"/>
              </a:rPr>
              <a:t>D</a:t>
            </a:r>
            <a:r>
              <a:rPr lang="en-US" sz="1800" dirty="0" smtClean="0">
                <a:cs typeface="Times New Roman" pitchFamily="18" charset="0"/>
              </a:rPr>
              <a:t>/7.2Y </a:t>
            </a:r>
            <a:r>
              <a:rPr lang="en-US" sz="1800" dirty="0">
                <a:cs typeface="Times New Roman" pitchFamily="18" charset="0"/>
              </a:rPr>
              <a:t>kV, </a:t>
            </a:r>
            <a:r>
              <a:rPr lang="en-US" sz="1800" dirty="0" smtClean="0">
                <a:cs typeface="Times New Roman" pitchFamily="18" charset="0"/>
              </a:rPr>
              <a:t>13.2</a:t>
            </a:r>
            <a:r>
              <a:rPr lang="en-US" sz="1800" dirty="0" smtClean="0">
                <a:latin typeface="Symbol" pitchFamily="18" charset="2"/>
                <a:cs typeface="Times New Roman" pitchFamily="18" charset="0"/>
              </a:rPr>
              <a:t>D</a:t>
            </a:r>
            <a:r>
              <a:rPr lang="en-US" sz="1800" dirty="0" smtClean="0">
                <a:cs typeface="Times New Roman" pitchFamily="18" charset="0"/>
              </a:rPr>
              <a:t>/7.6Y </a:t>
            </a:r>
            <a:r>
              <a:rPr lang="en-US" sz="1800" dirty="0">
                <a:cs typeface="Times New Roman" pitchFamily="18" charset="0"/>
              </a:rPr>
              <a:t>kV, </a:t>
            </a:r>
            <a:r>
              <a:rPr lang="en-US" sz="1800" dirty="0" smtClean="0">
                <a:cs typeface="Times New Roman" pitchFamily="18" charset="0"/>
              </a:rPr>
              <a:t>13.8</a:t>
            </a:r>
            <a:r>
              <a:rPr lang="en-US" sz="1800" dirty="0" smtClean="0">
                <a:latin typeface="Symbol" pitchFamily="18" charset="2"/>
                <a:cs typeface="Times New Roman" pitchFamily="18" charset="0"/>
              </a:rPr>
              <a:t>D</a:t>
            </a:r>
            <a:r>
              <a:rPr lang="en-US" sz="1800" dirty="0" smtClean="0">
                <a:cs typeface="Times New Roman" pitchFamily="18" charset="0"/>
              </a:rPr>
              <a:t>/8.0Y </a:t>
            </a:r>
            <a:r>
              <a:rPr lang="en-US" sz="1800" dirty="0">
                <a:cs typeface="Times New Roman" pitchFamily="18" charset="0"/>
              </a:rPr>
              <a:t>kV, </a:t>
            </a:r>
            <a:r>
              <a:rPr lang="en-US" sz="1800" dirty="0" smtClean="0">
                <a:cs typeface="Times New Roman" pitchFamily="18" charset="0"/>
              </a:rPr>
              <a:t>24.9</a:t>
            </a:r>
            <a:r>
              <a:rPr lang="en-US" sz="1800" dirty="0" smtClean="0">
                <a:latin typeface="Symbol" pitchFamily="18" charset="2"/>
                <a:cs typeface="Times New Roman" pitchFamily="18" charset="0"/>
              </a:rPr>
              <a:t>D</a:t>
            </a:r>
            <a:r>
              <a:rPr lang="en-US" sz="1800" dirty="0" smtClean="0">
                <a:cs typeface="Times New Roman" pitchFamily="18" charset="0"/>
              </a:rPr>
              <a:t>/14.4Y </a:t>
            </a:r>
            <a:r>
              <a:rPr lang="en-US" sz="1800" dirty="0">
                <a:cs typeface="Times New Roman" pitchFamily="18" charset="0"/>
              </a:rPr>
              <a:t>kV, or </a:t>
            </a:r>
            <a:r>
              <a:rPr lang="en-US" sz="1800" dirty="0" smtClean="0">
                <a:cs typeface="Times New Roman" pitchFamily="18" charset="0"/>
              </a:rPr>
              <a:t>34.5</a:t>
            </a:r>
            <a:r>
              <a:rPr lang="en-US" sz="1800" dirty="0" smtClean="0">
                <a:latin typeface="Symbol" pitchFamily="18" charset="2"/>
                <a:cs typeface="Times New Roman" pitchFamily="18" charset="0"/>
              </a:rPr>
              <a:t>D</a:t>
            </a:r>
            <a:r>
              <a:rPr lang="en-US" sz="1800" dirty="0" smtClean="0">
                <a:cs typeface="Times New Roman" pitchFamily="18" charset="0"/>
              </a:rPr>
              <a:t>/19.9Y </a:t>
            </a:r>
            <a:r>
              <a:rPr lang="en-US" sz="1800" dirty="0">
                <a:cs typeface="Times New Roman" pitchFamily="18" charset="0"/>
              </a:rPr>
              <a:t>kV on the secondary side</a:t>
            </a:r>
            <a:r>
              <a:rPr lang="en-US" sz="1800" dirty="0" smtClean="0">
                <a:cs typeface="Times New Roman" pitchFamily="18" charset="0"/>
              </a:rPr>
              <a:t>.</a:t>
            </a:r>
          </a:p>
          <a:p>
            <a:pPr algn="just"/>
            <a:endParaRPr lang="en-US" sz="1000" dirty="0" smtClean="0">
              <a:cs typeface="Times New Roman" pitchFamily="18" charset="0"/>
            </a:endParaRPr>
          </a:p>
          <a:p>
            <a:pPr algn="just"/>
            <a:r>
              <a:rPr lang="en-US" sz="1800" dirty="0" smtClean="0">
                <a:cs typeface="Times New Roman" pitchFamily="18" charset="0"/>
              </a:rPr>
              <a:t>The </a:t>
            </a:r>
            <a:r>
              <a:rPr lang="en-US" sz="1800" dirty="0">
                <a:cs typeface="Times New Roman" pitchFamily="18" charset="0"/>
              </a:rPr>
              <a:t>power transformers commonly used in this application are two-winding type and may be single-phase or three-phase units</a:t>
            </a:r>
            <a:r>
              <a:rPr lang="en-US" sz="1800" dirty="0" smtClean="0">
                <a:cs typeface="Times New Roman" pitchFamily="18" charset="0"/>
              </a:rPr>
              <a:t>.</a:t>
            </a:r>
            <a:endParaRPr lang="en-US" sz="18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13056</TotalTime>
  <Words>5561</Words>
  <Application>Microsoft Office PowerPoint</Application>
  <PresentationFormat>On-screen Show (4:3)</PresentationFormat>
  <Paragraphs>626</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Distribution Substation Devices</vt:lpstr>
      <vt:lpstr>Distribution Substation Devices</vt:lpstr>
      <vt:lpstr>Distribution Substation Devices</vt:lpstr>
      <vt:lpstr>Distribution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687</cp:revision>
  <dcterms:created xsi:type="dcterms:W3CDTF">2006-08-16T00:00:00Z</dcterms:created>
  <dcterms:modified xsi:type="dcterms:W3CDTF">2011-12-29T15:57:55Z</dcterms:modified>
</cp:coreProperties>
</file>